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9"/>
  </p:notesMasterIdLst>
  <p:handoutMasterIdLst>
    <p:handoutMasterId r:id="rId80"/>
  </p:handoutMasterIdLst>
  <p:sldIdLst>
    <p:sldId id="334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36" r:id="rId10"/>
    <p:sldId id="335" r:id="rId11"/>
    <p:sldId id="330" r:id="rId12"/>
    <p:sldId id="331" r:id="rId13"/>
    <p:sldId id="332" r:id="rId14"/>
    <p:sldId id="328" r:id="rId15"/>
    <p:sldId id="345" r:id="rId16"/>
    <p:sldId id="266" r:id="rId17"/>
    <p:sldId id="32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25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5" r:id="rId46"/>
    <p:sldId id="296" r:id="rId47"/>
    <p:sldId id="297" r:id="rId48"/>
    <p:sldId id="298" r:id="rId49"/>
    <p:sldId id="299" r:id="rId50"/>
    <p:sldId id="300" r:id="rId51"/>
    <p:sldId id="337" r:id="rId52"/>
    <p:sldId id="327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24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6" r:id="rId74"/>
    <p:sldId id="320" r:id="rId75"/>
    <p:sldId id="321" r:id="rId76"/>
    <p:sldId id="322" r:id="rId77"/>
    <p:sldId id="323" r:id="rId78"/>
  </p:sldIdLst>
  <p:sldSz cx="6858000" cy="9906000" type="A4"/>
  <p:notesSz cx="6888163" cy="100203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9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2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h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41FF"/>
    <a:srgbClr val="66B821"/>
    <a:srgbClr val="D00054"/>
    <a:srgbClr val="FFFF99"/>
    <a:srgbClr val="F0EA00"/>
    <a:srgbClr val="83C937"/>
    <a:srgbClr val="008582"/>
    <a:srgbClr val="D41A6A"/>
    <a:srgbClr val="009999"/>
    <a:srgbClr val="AF42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7222" autoAdjust="0"/>
  </p:normalViewPr>
  <p:slideViewPr>
    <p:cSldViewPr>
      <p:cViewPr>
        <p:scale>
          <a:sx n="47" d="100"/>
          <a:sy n="47" d="100"/>
        </p:scale>
        <p:origin x="-2986" y="-730"/>
      </p:cViewPr>
      <p:guideLst>
        <p:guide orient="horz" pos="3120"/>
        <p:guide pos="212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28" y="-96"/>
      </p:cViewPr>
      <p:guideLst>
        <p:guide orient="horz" pos="3157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r">
              <a:defRPr sz="1200"/>
            </a:lvl1pPr>
          </a:lstStyle>
          <a:p>
            <a:fld id="{0F486772-A642-4BB5-BB86-46423285D138}" type="datetimeFigureOut">
              <a:rPr lang="ko-KR" altLang="en-US" smtClean="0"/>
              <a:pPr/>
              <a:t>2023-08-16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517548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9" y="9517548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r">
              <a:defRPr sz="1200"/>
            </a:lvl1pPr>
          </a:lstStyle>
          <a:p>
            <a:fld id="{60EABC8A-5E39-4CE3-9D45-106DBAF4E4A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054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r"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6537C3-D9AA-4D33-9D05-795E7A111ADA}" type="datetimeFigureOut">
              <a:rPr lang="ko-KR" altLang="en-US"/>
              <a:pPr>
                <a:defRPr/>
              </a:pPr>
              <a:t>2023-08-16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6" tIns="45908" rIns="91816" bIns="45908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1816" tIns="45908" rIns="91816" bIns="4590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7548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1" cy="501016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r"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B1D4CDA-7F93-40E5-BEBC-D48CAE0D564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8512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26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27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D4CDA-7F93-40E5-BEBC-D48CAE0D5649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DE3D6-A823-43E0-915F-08874363B667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B585D-7224-46E7-9023-393DD6E65B3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0EE55-103D-436F-913A-B0FEE06521B7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78A2E-8DB6-4461-BCF3-DBDEF9A6C87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49D55-BE31-4447-B645-99627DF5EC85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5C74E-D5F5-44A4-BC7A-9ADA55B58BB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E730E-4F7A-42F8-AA0C-10045755997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70AC-AAB7-4BEB-8165-EE440CCEE99D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C4CAE-2231-4A08-BCAB-DDA7CF62CF52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13E4A-DF27-4D71-96B5-E88B2111A7EA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C2E5A-A2C2-4E8C-AE66-5228BB5BBD7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360A5-8A7F-49D4-9FA7-01CD56B8A3FA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440832"/>
            <a:ext cx="6858000" cy="208533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3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제빙기</a:t>
            </a:r>
            <a:endParaRPr lang="ko-KR" altLang="en-US" sz="130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00" y="2432720"/>
            <a:ext cx="6858000" cy="1777561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홈키퍼</a:t>
            </a:r>
            <a:endParaRPr lang="ko-KR" altLang="en-US" sz="1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1400" y="4304928"/>
            <a:ext cx="6858000" cy="331644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en-US" altLang="ko-KR" sz="65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\ 8,000</a:t>
            </a:r>
          </a:p>
          <a:p>
            <a:pPr algn="ctr">
              <a:spcBef>
                <a:spcPts val="918"/>
              </a:spcBef>
            </a:pPr>
            <a:r>
              <a:rPr lang="en-US" altLang="ko-KR" sz="65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\ 7,000</a:t>
            </a:r>
          </a:p>
          <a:p>
            <a:pPr algn="ctr">
              <a:spcBef>
                <a:spcPts val="918"/>
              </a:spcBef>
            </a:pPr>
            <a:r>
              <a:rPr lang="en-US" altLang="ko-KR" sz="65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\ 3,000</a:t>
            </a: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99392" y="4690411"/>
            <a:ext cx="6848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￦ </a:t>
            </a:r>
            <a:r>
              <a:rPr lang="en-US" altLang="ko-KR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200,000</a:t>
            </a: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726855"/>
            <a:ext cx="3312368" cy="140260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60648" y="2671383"/>
            <a:ext cx="6480720" cy="1777561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커피머신</a:t>
            </a:r>
            <a:endParaRPr lang="ko-KR" altLang="en-US" sz="11000" b="1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8640" y="386871"/>
            <a:ext cx="6480720" cy="1469785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9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윌파</a:t>
            </a:r>
            <a:endParaRPr lang="ko-KR" altLang="en-US" sz="9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008" y="6236657"/>
            <a:ext cx="68487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6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</a:t>
            </a:r>
            <a:r>
              <a:rPr lang="ko-KR" altLang="en-US" sz="6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lang="en-US" altLang="ko-KR" sz="6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99392" y="6033120"/>
            <a:ext cx="6848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￦ </a:t>
            </a:r>
            <a:r>
              <a:rPr lang="en-US" altLang="ko-KR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4,000</a:t>
            </a: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798863"/>
            <a:ext cx="3312368" cy="140260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60648" y="2432720"/>
            <a:ext cx="6480720" cy="358574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강아지 </a:t>
            </a:r>
            <a:endParaRPr lang="en-US" altLang="ko-KR" sz="1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918"/>
              </a:spcBef>
            </a:pPr>
            <a:r>
              <a:rPr lang="ko-KR" altLang="en-US" sz="1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우비</a:t>
            </a:r>
            <a:endParaRPr lang="ko-KR" altLang="en-US" sz="11000" b="1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99392" y="5975628"/>
            <a:ext cx="6848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￦ </a:t>
            </a:r>
            <a:r>
              <a:rPr lang="en-US" altLang="ko-KR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3,000</a:t>
            </a: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726855"/>
            <a:ext cx="3312368" cy="140260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0" y="2467116"/>
            <a:ext cx="6741368" cy="3277972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유모차</a:t>
            </a:r>
            <a:endParaRPr lang="en-US" altLang="ko-KR" sz="10000" b="1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918"/>
              </a:spcBef>
            </a:pPr>
            <a:r>
              <a:rPr lang="ko-KR" altLang="en-US" sz="10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햇빛가리개</a:t>
            </a:r>
            <a:endParaRPr lang="ko-KR" altLang="en-US" sz="10000" b="1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88640" y="386871"/>
            <a:ext cx="6480720" cy="131589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8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해피디아</a:t>
            </a:r>
            <a:endParaRPr lang="ko-KR" altLang="en-US" sz="8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649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501008" y="41649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9941" y="2288705"/>
            <a:ext cx="6848726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4948" y="560512"/>
            <a:ext cx="6683052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여름의류</a:t>
            </a:r>
            <a:endParaRPr lang="en-US" altLang="ko-KR" sz="1000" b="1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0541FF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-</a:t>
            </a:r>
            <a:r>
              <a:rPr lang="en-US" altLang="ko-KR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50% </a:t>
            </a:r>
            <a:r>
              <a:rPr lang="ko-KR" altLang="en-US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할인</a:t>
            </a:r>
            <a:endParaRPr lang="en-US" altLang="ko-KR" sz="9600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표시된 </a:t>
            </a:r>
            <a:r>
              <a:rPr lang="ko-KR" altLang="en-US" sz="6600" b="1" dirty="0" err="1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일부상품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 </a:t>
            </a:r>
            <a:endParaRPr lang="en-US" altLang="ko-KR" sz="66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교환</a:t>
            </a: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.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환불 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불가</a:t>
            </a:r>
            <a:endParaRPr lang="en-US" altLang="ko-KR" sz="66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옷걸이 빼지 말고  계산시 주세요</a:t>
            </a: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~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649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501008" y="41649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9941" y="2288705"/>
            <a:ext cx="6848726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4948" y="560512"/>
            <a:ext cx="6683052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여름잡화</a:t>
            </a:r>
            <a:endParaRPr lang="en-US" altLang="ko-KR" sz="1000" b="1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0541FF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-</a:t>
            </a:r>
            <a:r>
              <a:rPr lang="en-US" altLang="ko-KR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50% </a:t>
            </a:r>
            <a:r>
              <a:rPr lang="ko-KR" altLang="en-US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할인</a:t>
            </a:r>
            <a:endParaRPr lang="en-US" altLang="ko-KR" sz="9600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표시된 </a:t>
            </a:r>
            <a:r>
              <a:rPr lang="ko-KR" altLang="en-US" sz="6600" b="1" dirty="0" err="1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일부상품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 </a:t>
            </a:r>
            <a:endParaRPr lang="en-US" altLang="ko-KR" sz="66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교환</a:t>
            </a: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.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환불 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불가</a:t>
            </a:r>
            <a:endParaRPr lang="en-US" altLang="ko-KR" sz="66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옷걸이 빼지 말고  계산시 주세요</a:t>
            </a:r>
            <a:r>
              <a:rPr lang="en-US" altLang="ko-KR" sz="6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~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21952"/>
            <a:ext cx="68979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itchFamily="18" charset="-127"/>
              </a:rPr>
              <a:t>탄산음료</a:t>
            </a:r>
            <a:endParaRPr lang="en-US" altLang="ko-KR" sz="9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5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5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04" y="1806128"/>
            <a:ext cx="53285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종류무관 </a:t>
            </a:r>
            <a:r>
              <a:rPr lang="en-US" altLang="ko-KR" sz="60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60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endParaRPr lang="en-US" altLang="ko-KR" sz="6000" dirty="0" smtClean="0">
              <a:solidFill>
                <a:srgbClr val="D00054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88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1.000</a:t>
            </a:r>
            <a:r>
              <a:rPr lang="ko-KR" altLang="en-US" sz="88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원</a:t>
            </a:r>
            <a:endParaRPr lang="ko-KR" altLang="en-US" sz="8800" dirty="0">
              <a:solidFill>
                <a:srgbClr val="D00054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624" y="5241032"/>
            <a:ext cx="6897941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6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itchFamily="18" charset="-127"/>
              </a:rPr>
              <a:t>분다버그</a:t>
            </a:r>
            <a:endParaRPr lang="en-US" altLang="ko-KR" sz="60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itchFamily="18" charset="-127"/>
              </a:rPr>
              <a:t>몬스터에너지</a:t>
            </a:r>
            <a:endParaRPr lang="en-US" altLang="ko-KR" sz="6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6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6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6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328" y="7263640"/>
            <a:ext cx="53285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60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개 </a:t>
            </a:r>
            <a:endParaRPr lang="en-US" altLang="ko-KR" sz="6000" dirty="0" smtClean="0">
              <a:solidFill>
                <a:srgbClr val="D00054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88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1.000</a:t>
            </a:r>
            <a:r>
              <a:rPr lang="ko-KR" altLang="en-US" sz="8800" dirty="0" smtClean="0">
                <a:solidFill>
                  <a:srgbClr val="D00054"/>
                </a:solidFill>
                <a:latin typeface="HY헤드라인M" pitchFamily="18" charset="-127"/>
                <a:ea typeface="HY헤드라인M" pitchFamily="18" charset="-127"/>
              </a:rPr>
              <a:t>원</a:t>
            </a:r>
            <a:endParaRPr lang="ko-KR" altLang="en-US" sz="8800" dirty="0">
              <a:solidFill>
                <a:srgbClr val="D00054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0" y="560512"/>
          <a:ext cx="6858000" cy="323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323932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6600" dirty="0" smtClean="0"/>
                        <a:t>시원한 </a:t>
                      </a:r>
                      <a:r>
                        <a:rPr lang="ko-KR" altLang="en-US" sz="6600" dirty="0" err="1" smtClean="0"/>
                        <a:t>감귤쥬스</a:t>
                      </a:r>
                      <a:r>
                        <a:rPr lang="ko-KR" altLang="en-US" sz="6600" baseline="0" dirty="0" smtClean="0"/>
                        <a:t> 냉장고에 있어요</a:t>
                      </a:r>
                      <a:r>
                        <a:rPr lang="en-US" altLang="ko-KR" sz="6600" baseline="0" dirty="0" smtClean="0"/>
                        <a:t>~~</a:t>
                      </a:r>
                      <a:endParaRPr lang="ko-KR" altLang="en-US" sz="6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고맙습니다</a:t>
            </a:r>
            <a:r>
              <a:rPr lang="en-US" altLang="ko-KR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881298"/>
            <a:ext cx="6857999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2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기증하는 곳</a:t>
            </a:r>
            <a:endParaRPr lang="en-US" altLang="ko-KR" sz="14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2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5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Donation area</a:t>
            </a:r>
          </a:p>
          <a:p>
            <a:pPr algn="ctr">
              <a:spcBef>
                <a:spcPts val="2000"/>
              </a:spcBef>
            </a:pPr>
            <a:endParaRPr lang="en-US" altLang="ko-KR" sz="40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02" y="8198125"/>
            <a:ext cx="3071834" cy="1300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환영합니다</a:t>
            </a:r>
            <a:r>
              <a:rPr lang="en-US" altLang="ko-KR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594494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방문자 수기 명부 대신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전화</a:t>
            </a:r>
            <a:r>
              <a:rPr lang="ko-KR" altLang="en-US" sz="6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</a:t>
            </a: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걸어</a:t>
            </a:r>
            <a:endParaRPr lang="en-US" altLang="ko-KR" sz="9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주세요</a:t>
            </a:r>
            <a:r>
              <a:rPr lang="en-US" altLang="ko-KR" sz="9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통화연결 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2~3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초 후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 algn="ctr">
              <a:spcBef>
                <a:spcPts val="2000"/>
              </a:spcBef>
            </a:pP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자동으로 끊깁니다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수신자 부담입니다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8" y="8953528"/>
            <a:ext cx="1871639" cy="79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440832"/>
            <a:ext cx="6858000" cy="208533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3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제습기</a:t>
            </a:r>
            <a:endParaRPr lang="ko-KR" altLang="en-US" sz="130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환영합니다</a:t>
            </a:r>
            <a:r>
              <a:rPr lang="en-US" altLang="ko-KR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24042"/>
            <a:ext cx="6429420" cy="1124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방문자 수기 명부 대신</a:t>
            </a:r>
            <a:r>
              <a:rPr lang="en-US" altLang="ko-KR" sz="40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전화</a:t>
            </a:r>
            <a:r>
              <a:rPr lang="ko-KR" altLang="en-US" sz="6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를</a:t>
            </a: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걸어</a:t>
            </a:r>
            <a:endParaRPr lang="en-US" altLang="ko-KR" sz="9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주세요</a:t>
            </a:r>
            <a:r>
              <a:rPr lang="en-US" altLang="ko-KR" sz="96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  <a:endParaRPr lang="en-US" altLang="ko-KR" sz="1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 </a:t>
            </a:r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통화연결 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2~3</a:t>
            </a:r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초 후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자동으로 끊깁니다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>
              <a:spcBef>
                <a:spcPts val="2000"/>
              </a:spcBef>
            </a:pP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</a:t>
            </a:r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수신자 부담입니다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>
              <a:spcBef>
                <a:spcPts val="2000"/>
              </a:spcBef>
            </a:pP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 </a:t>
            </a:r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개인정보보호에 더 안전합니다</a:t>
            </a:r>
            <a:r>
              <a:rPr lang="en-US" altLang="ko-KR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>
              <a:spcBef>
                <a:spcPts val="2000"/>
              </a:spcBef>
            </a:pPr>
            <a:endParaRPr lang="en-US" altLang="ko-KR" sz="3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8" y="8953528"/>
            <a:ext cx="1871639" cy="79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66" y="166747"/>
            <a:ext cx="6497828" cy="17858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2095480"/>
            <a:ext cx="6897941" cy="872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3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브래지어</a:t>
            </a:r>
            <a:r>
              <a:rPr lang="en-US" altLang="ko-KR" sz="5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5,500</a:t>
            </a:r>
            <a:r>
              <a:rPr lang="ko-KR" altLang="en-US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</a:t>
            </a:r>
            <a:endParaRPr lang="en-US" altLang="ko-KR" sz="5400" b="1" dirty="0" smtClean="0">
              <a:solidFill>
                <a:schemeClr val="tx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여성팬티 </a:t>
            </a:r>
            <a:r>
              <a:rPr lang="en-US" altLang="ko-KR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3,500</a:t>
            </a:r>
            <a:r>
              <a:rPr lang="ko-KR" altLang="en-US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</a:t>
            </a:r>
            <a:endParaRPr lang="en-US" altLang="ko-KR" sz="5400" b="1" dirty="0" smtClean="0">
              <a:solidFill>
                <a:schemeClr val="tx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남성 </a:t>
            </a:r>
            <a:r>
              <a:rPr lang="ko-KR" altLang="en-US" sz="54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드로즈</a:t>
            </a:r>
            <a:r>
              <a:rPr lang="ko-KR" altLang="en-US" sz="54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lang="en-US" altLang="ko-KR" sz="54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3,500</a:t>
            </a:r>
            <a:r>
              <a:rPr lang="ko-KR" altLang="en-US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</a:t>
            </a:r>
            <a:r>
              <a:rPr lang="en-US" altLang="ko-KR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~7,500</a:t>
            </a:r>
            <a:r>
              <a:rPr lang="ko-KR" altLang="en-US" sz="5400" b="1" dirty="0" smtClean="0">
                <a:solidFill>
                  <a:schemeClr val="tx2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</a:t>
            </a:r>
            <a:endParaRPr lang="en-US" altLang="ko-KR" sz="10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</a:t>
            </a:r>
            <a:r>
              <a:rPr lang="ko-KR" altLang="en-US" sz="4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교환환불절대불가</a:t>
            </a:r>
            <a:r>
              <a:rPr lang="en-US" altLang="ko-KR" sz="4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</a:t>
            </a:r>
          </a:p>
          <a:p>
            <a:pPr algn="ctr">
              <a:spcBef>
                <a:spcPts val="2000"/>
              </a:spcBef>
            </a:pPr>
            <a:endParaRPr lang="en-US" altLang="ko-KR" sz="72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7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8596338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오늘 나온</a:t>
            </a:r>
            <a:r>
              <a:rPr lang="en-US" altLang="ko-KR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잡화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1"/>
            <a:ext cx="6357982" cy="1069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오늘 나온 </a:t>
            </a:r>
            <a:endParaRPr lang="en-US" altLang="ko-KR" sz="72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물건입니다</a:t>
            </a:r>
            <a:endParaRPr lang="en-US" altLang="ko-KR" sz="72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  <a:buFont typeface="Arial" charset="0"/>
              <a:buChar char="•"/>
            </a:pP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행사상품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화장품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액세서리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침구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</a:p>
          <a:p>
            <a:pPr algn="ctr">
              <a:spcBef>
                <a:spcPts val="2000"/>
              </a:spcBef>
            </a:pP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내의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속옷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수영복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양말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32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레깅스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</a:p>
          <a:p>
            <a:pPr algn="ctr">
              <a:spcBef>
                <a:spcPts val="2000"/>
              </a:spcBef>
            </a:pP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스타킹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 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도서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음반은 </a:t>
            </a:r>
            <a:r>
              <a:rPr lang="ko-KR" altLang="en-US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반품</a:t>
            </a:r>
            <a:endParaRPr lang="en-US" altLang="ko-KR" sz="3600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</a:t>
            </a:r>
            <a:r>
              <a:rPr lang="en-US" altLang="ko-KR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환불</a:t>
            </a:r>
            <a:r>
              <a:rPr lang="en-US" altLang="ko-KR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r>
              <a:rPr lang="ko-KR" altLang="en-US" sz="3600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 불가</a:t>
            </a:r>
            <a:r>
              <a:rPr lang="ko-KR" altLang="en-US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합니다</a:t>
            </a:r>
            <a:r>
              <a:rPr lang="en-US" altLang="ko-KR" sz="3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.</a:t>
            </a:r>
          </a:p>
          <a:p>
            <a:pPr algn="ctr">
              <a:spcBef>
                <a:spcPts val="2000"/>
              </a:spcBef>
            </a:pPr>
            <a:endParaRPr lang="en-US" altLang="ko-KR" sz="3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184" y="8667776"/>
            <a:ext cx="2546464" cy="1078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 의류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357982" cy="1032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여름상</a:t>
            </a:r>
            <a:r>
              <a:rPr lang="ko-KR" altLang="en-US" sz="8800" b="1" dirty="0" smtClean="0"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품</a:t>
            </a:r>
            <a:endParaRPr lang="en-US" altLang="ko-KR" sz="8800" b="1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800" b="1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-50</a:t>
            </a:r>
            <a:r>
              <a:rPr lang="en-US" altLang="ko-KR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% </a:t>
            </a:r>
            <a:r>
              <a:rPr lang="ko-KR" altLang="en-US" sz="9600" b="1" dirty="0" smtClean="0">
                <a:solidFill>
                  <a:srgbClr val="0541FF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할인</a:t>
            </a:r>
            <a:endParaRPr lang="en-US" altLang="ko-KR" sz="1000" dirty="0" smtClean="0"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*</a:t>
            </a:r>
            <a:r>
              <a:rPr lang="ko-KR" altLang="en-US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표시된 </a:t>
            </a:r>
            <a:r>
              <a:rPr lang="ko-KR" altLang="en-US" sz="4400" b="1" dirty="0" err="1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일부상품</a:t>
            </a:r>
            <a:endParaRPr lang="en-US" altLang="ko-KR" sz="44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*</a:t>
            </a:r>
            <a:r>
              <a:rPr lang="ko-KR" altLang="en-US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교환</a:t>
            </a:r>
            <a:r>
              <a:rPr lang="en-US" altLang="ko-KR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.</a:t>
            </a:r>
            <a:r>
              <a:rPr lang="ko-KR" altLang="en-US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</a:t>
            </a:r>
            <a:r>
              <a:rPr lang="ko-KR" altLang="en-US" sz="44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환불 불가</a:t>
            </a:r>
            <a:endParaRPr lang="en-US" altLang="ko-KR" sz="44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8524900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무료배송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64704" y="2072680"/>
            <a:ext cx="635798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000" dirty="0" smtClean="0">
              <a:solidFill>
                <a:schemeClr val="tx2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ko-KR" altLang="en-US" sz="88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공익상품만</a:t>
            </a:r>
            <a:endParaRPr lang="en-US" altLang="ko-KR" sz="8800" dirty="0" smtClean="0"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altLang="ko-KR" sz="8800" b="1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3</a:t>
            </a:r>
            <a:r>
              <a:rPr lang="ko-KR" altLang="en-US" sz="6600" b="1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만원</a:t>
            </a:r>
            <a:r>
              <a:rPr lang="ko-KR" altLang="en-US" sz="66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이상 구매</a:t>
            </a:r>
            <a:endParaRPr lang="en-US" altLang="ko-KR" sz="6600" dirty="0" smtClean="0"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altLang="ko-KR" sz="66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2~3</a:t>
            </a:r>
            <a:r>
              <a:rPr lang="ko-KR" altLang="en-US" sz="66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일 소요</a:t>
            </a:r>
            <a:endParaRPr lang="en-US" altLang="ko-KR" sz="6600" dirty="0" smtClean="0"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ko-KR" altLang="en-US" sz="54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 이름</a:t>
            </a:r>
            <a:r>
              <a:rPr lang="en-US" altLang="ko-KR" sz="54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.</a:t>
            </a:r>
            <a:r>
              <a:rPr lang="ko-KR" altLang="en-US" sz="54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연락처</a:t>
            </a:r>
            <a:r>
              <a:rPr lang="en-US" altLang="ko-KR" sz="54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.</a:t>
            </a:r>
            <a:r>
              <a:rPr lang="ko-KR" altLang="en-US" sz="5400" dirty="0" smtClean="0">
                <a:solidFill>
                  <a:schemeClr val="tx2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주소</a:t>
            </a:r>
            <a:endParaRPr lang="en-US" altLang="ko-KR" sz="5400" dirty="0" smtClean="0">
              <a:solidFill>
                <a:schemeClr val="tx2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endParaRPr lang="en-US" altLang="ko-KR" sz="3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32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104" y="8409384"/>
            <a:ext cx="2117836" cy="89678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3295790" y="4760640"/>
            <a:ext cx="26642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9941" y="2288704"/>
            <a:ext cx="684872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2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락앤락</a:t>
            </a:r>
            <a:r>
              <a:rPr lang="ko-KR" altLang="en-US" sz="5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2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비스프리</a:t>
            </a:r>
            <a:r>
              <a:rPr lang="ko-KR" altLang="en-US" sz="5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물병</a:t>
            </a:r>
            <a:endParaRPr lang="en-US" altLang="ko-KR" sz="5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용량 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430ml / 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원가 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10,800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3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 </a:t>
            </a: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1,500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4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5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8810652"/>
            <a:ext cx="1871639" cy="792538"/>
          </a:xfrm>
          <a:prstGeom prst="rect">
            <a:avLst/>
          </a:prstGeom>
          <a:noFill/>
        </p:spPr>
      </p:pic>
      <p:pic>
        <p:nvPicPr>
          <p:cNvPr id="9" name="그림 8" descr="락앤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70" y="1952604"/>
            <a:ext cx="489966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9941" y="2288704"/>
            <a:ext cx="684872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2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락앤락</a:t>
            </a:r>
            <a:r>
              <a:rPr lang="ko-KR" altLang="en-US" sz="5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2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비스프리</a:t>
            </a:r>
            <a:r>
              <a:rPr lang="ko-KR" altLang="en-US" sz="5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물병</a:t>
            </a:r>
            <a:endParaRPr lang="en-US" altLang="ko-KR" sz="5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용량 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430ml / 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원가 </a:t>
            </a:r>
            <a:r>
              <a:rPr lang="en-US" altLang="ko-KR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10,800</a:t>
            </a:r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3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 </a:t>
            </a: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1,500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4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5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8810652"/>
            <a:ext cx="1871639" cy="792538"/>
          </a:xfrm>
          <a:prstGeom prst="rect">
            <a:avLst/>
          </a:prstGeom>
          <a:noFill/>
        </p:spPr>
      </p:pic>
      <p:pic>
        <p:nvPicPr>
          <p:cNvPr id="9" name="그림 8" descr="락앤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70" y="1952604"/>
            <a:ext cx="489966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9941" y="2288704"/>
            <a:ext cx="684872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 </a:t>
            </a: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4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5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8810652"/>
            <a:ext cx="1871639" cy="792538"/>
          </a:xfrm>
          <a:prstGeom prst="rect">
            <a:avLst/>
          </a:prstGeom>
          <a:noFill/>
        </p:spPr>
      </p:pic>
      <p:pic>
        <p:nvPicPr>
          <p:cNvPr id="10" name="그림 9" descr="대량_각질제거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84" y="2095480"/>
            <a:ext cx="4483557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 의류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357982" cy="939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solidFill>
                <a:srgbClr val="0541FF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6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찬바람은 다시 불어요</a:t>
            </a:r>
            <a:r>
              <a:rPr lang="en-US" altLang="ko-KR" sz="36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~</a:t>
            </a: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원피스 </a:t>
            </a:r>
            <a:r>
              <a:rPr lang="ko-KR" altLang="en-US" sz="7200" b="1" dirty="0" err="1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균일가</a:t>
            </a:r>
            <a:endParaRPr lang="en-US" altLang="ko-KR" sz="7200" b="1" dirty="0" smtClean="0">
              <a:solidFill>
                <a:srgbClr val="0541FF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72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2,000</a:t>
            </a:r>
            <a:r>
              <a:rPr lang="ko-KR" altLang="en-US" sz="72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</a:t>
            </a:r>
            <a:endParaRPr lang="en-US" altLang="ko-KR" sz="72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*</a:t>
            </a:r>
            <a:r>
              <a:rPr lang="ko-KR" altLang="en-US" sz="66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 환불 불가</a:t>
            </a:r>
            <a:endParaRPr lang="en-US" altLang="ko-KR" sz="66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8524900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88640" y="1928664"/>
            <a:ext cx="6357982" cy="11767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겨울 코트</a:t>
            </a:r>
            <a:r>
              <a:rPr lang="en-US" altLang="ko-KR" sz="7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/</a:t>
            </a:r>
            <a:r>
              <a:rPr lang="ko-KR" altLang="en-US" sz="7200" b="1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패딩</a:t>
            </a:r>
            <a:endParaRPr lang="en-US" altLang="ko-KR" sz="72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0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30%~50%</a:t>
            </a:r>
            <a:r>
              <a:rPr lang="ko-KR" altLang="en-US" sz="9600" b="1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  <a:cs typeface="함초롬돋움" pitchFamily="18" charset="-127"/>
              </a:rPr>
              <a:t>할인</a:t>
            </a:r>
            <a:endParaRPr lang="en-US" altLang="ko-KR" sz="96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endParaRPr lang="en-US" altLang="ko-KR" sz="9600" b="1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*</a:t>
            </a:r>
            <a:r>
              <a:rPr lang="ko-KR" altLang="en-US" sz="2800" b="1" u="sng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관심매장 등록 고객 대상</a:t>
            </a:r>
            <a:endParaRPr lang="en-US" altLang="ko-KR" sz="2800" b="1" u="sng" dirty="0" smtClean="0">
              <a:latin typeface="나눔고딕" pitchFamily="50" charset="-127"/>
              <a:ea typeface="나눔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*</a:t>
            </a:r>
            <a:r>
              <a:rPr lang="ko-KR" altLang="en-US" sz="2800" b="1" dirty="0" err="1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새의류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 및 </a:t>
            </a:r>
            <a:r>
              <a:rPr lang="ko-KR" altLang="en-US" sz="2800" b="1" dirty="0" err="1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일부상품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 제외</a:t>
            </a:r>
            <a:endParaRPr lang="en-US" altLang="ko-KR" sz="2800" b="1" dirty="0" smtClean="0">
              <a:latin typeface="나눔고딕" pitchFamily="50" charset="-127"/>
              <a:ea typeface="나눔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*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교환</a:t>
            </a: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.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환불 불가</a:t>
            </a:r>
            <a:endParaRPr lang="en-US" altLang="ko-KR" sz="2800" b="1" dirty="0" smtClean="0">
              <a:latin typeface="나눔고딕" pitchFamily="50" charset="-127"/>
              <a:ea typeface="나눔고딕" pitchFamily="50" charset="-127"/>
              <a:cs typeface="함초롬돋움" pitchFamily="18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*1/17(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화</a:t>
            </a: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)~1/20(</a:t>
            </a:r>
            <a:r>
              <a:rPr lang="ko-KR" altLang="en-US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금</a:t>
            </a:r>
            <a:r>
              <a:rPr lang="en-US" altLang="ko-KR" sz="2800" b="1" dirty="0" smtClean="0">
                <a:latin typeface="나눔고딕" pitchFamily="50" charset="-127"/>
                <a:ea typeface="나눔고딕" pitchFamily="50" charset="-127"/>
                <a:cs typeface="함초롬돋움" pitchFamily="18" charset="-127"/>
              </a:rPr>
              <a:t>)</a:t>
            </a: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088" y="8913440"/>
            <a:ext cx="2304256" cy="5760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2856" y="488504"/>
            <a:ext cx="4536504" cy="1446550"/>
          </a:xfrm>
          <a:prstGeom prst="rect">
            <a:avLst/>
          </a:prstGeom>
          <a:solidFill>
            <a:srgbClr val="66B821"/>
          </a:solidFill>
        </p:spPr>
        <p:txBody>
          <a:bodyPr wrap="square" rtlCol="0">
            <a:spAutoFit/>
          </a:bodyPr>
          <a:lstStyle/>
          <a:p>
            <a:r>
              <a:rPr lang="ko-KR" altLang="en-US" sz="88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행사안내</a:t>
            </a:r>
            <a:endParaRPr lang="ko-KR" altLang="en-US" sz="88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100" y="5313040"/>
            <a:ext cx="26380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440832"/>
            <a:ext cx="685800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진공포장기</a:t>
            </a:r>
            <a:endParaRPr lang="ko-KR" altLang="en-US" sz="100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66" y="166747"/>
            <a:ext cx="6497828" cy="17858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2095480"/>
            <a:ext cx="6897941" cy="947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solidFill>
                  <a:schemeClr val="accent4">
                    <a:lumMod val="7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오스트리아 </a:t>
            </a:r>
            <a:r>
              <a:rPr lang="en-US" altLang="ko-KR" sz="5400" b="1" dirty="0" smtClean="0">
                <a:solidFill>
                  <a:schemeClr val="accent4">
                    <a:lumMod val="7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UT</a:t>
            </a:r>
            <a:r>
              <a:rPr lang="ko-KR" alt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어반툴</a:t>
            </a:r>
            <a:endParaRPr lang="en-US" altLang="ko-KR" sz="3600" b="1" dirty="0" smtClean="0">
              <a:solidFill>
                <a:schemeClr val="accent4">
                  <a:lumMod val="7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0541FF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dirty="0" err="1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노트북백</a:t>
            </a:r>
            <a:endParaRPr lang="en-US" altLang="ko-KR" sz="5400" b="1" dirty="0" smtClean="0">
              <a:solidFill>
                <a:srgbClr val="0541FF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dirty="0" err="1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테블릿백</a:t>
            </a:r>
            <a:r>
              <a:rPr lang="ko-KR" altLang="en-US" sz="54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en-US" altLang="ko-KR" sz="54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</a:t>
            </a:r>
            <a:r>
              <a:rPr lang="ko-KR" altLang="en-US" sz="5400" b="1" dirty="0" err="1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크로스백</a:t>
            </a:r>
            <a:endParaRPr lang="en-US" altLang="ko-KR" sz="5400" b="1" dirty="0" smtClean="0">
              <a:solidFill>
                <a:srgbClr val="0541FF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solidFill>
                  <a:srgbClr val="0541FF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케이스 벨트</a:t>
            </a:r>
            <a:endParaRPr lang="en-US" altLang="ko-KR" sz="5400" b="1" dirty="0" smtClean="0">
              <a:solidFill>
                <a:srgbClr val="0541FF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200" b="1" strike="sngStrike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원가 </a:t>
            </a:r>
            <a:r>
              <a:rPr lang="en-US" altLang="ko-KR" sz="3200" b="1" strike="sngStrike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30,000 ~ 50,000 </a:t>
            </a:r>
            <a:r>
              <a:rPr lang="ko-KR" altLang="en-US" sz="3200" b="1" strike="sngStrike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 </a:t>
            </a:r>
            <a:endParaRPr lang="en-US" altLang="ko-KR" sz="3200" b="1" strike="sngStrike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판매가 </a:t>
            </a:r>
            <a:r>
              <a:rPr lang="en-US" altLang="ko-KR" sz="4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2,500~5,500</a:t>
            </a:r>
            <a:r>
              <a:rPr lang="ko-KR" altLang="en-US" sz="48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원 </a:t>
            </a:r>
            <a:endParaRPr lang="en-US" altLang="ko-KR" sz="48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72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7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0" y="8596338"/>
            <a:ext cx="2286016" cy="96800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제주도 </a:t>
            </a:r>
            <a:r>
              <a:rPr lang="ko-KR" altLang="en-US" sz="66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감귤쥬스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099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래미안특별전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래미안부천어반비스타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기증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-5/18(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)10:30~18:00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까지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물건 가득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-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구매가 곧 </a:t>
            </a:r>
            <a:r>
              <a:rPr lang="ko-KR" altLang="en-US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나눔이되는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아름다운가게로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놀러오세요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1717" y="8697416"/>
            <a:ext cx="2339117" cy="990490"/>
          </a:xfrm>
          <a:prstGeom prst="rect">
            <a:avLst/>
          </a:prstGeom>
          <a:noFill/>
        </p:spPr>
      </p:pic>
      <p:pic>
        <p:nvPicPr>
          <p:cNvPr id="9" name="그림 8" descr="행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585" y="0"/>
            <a:ext cx="6510415" cy="1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452670"/>
            <a:ext cx="6143668" cy="7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8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롯데홈쇼핑</a:t>
            </a: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 의류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모두 새 상품입니다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신중한 구매를 부탁 드립니다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94" y="8810652"/>
            <a:ext cx="1902996" cy="805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아동의류 특별전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9941" y="2288704"/>
            <a:ext cx="6848726" cy="705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아동의류</a:t>
            </a:r>
            <a:r>
              <a:rPr lang="en-US" altLang="ko-KR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ctr">
              <a:spcBef>
                <a:spcPts val="2000"/>
              </a:spcBef>
            </a:pPr>
            <a:r>
              <a:rPr lang="en-US" altLang="ko-KR" sz="8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2,500</a:t>
            </a:r>
            <a:r>
              <a:rPr lang="ko-KR" altLang="en-US" sz="8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8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en-US" altLang="ko-KR" sz="8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833" y="7905328"/>
            <a:ext cx="3312368" cy="1402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사항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722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매장운영시간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기부물품을 수령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 앞에 두고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가시면 안됩니다</a:t>
            </a:r>
            <a:r>
              <a:rPr lang="en-US" altLang="ko-KR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8239148"/>
            <a:ext cx="2214578" cy="93775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95790" y="4760640"/>
            <a:ext cx="26642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사항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6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경보음</a:t>
            </a: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6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작동시</a:t>
            </a: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놀라지 마시고 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봉사자의 안내에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협조해 주세요</a:t>
            </a:r>
            <a:r>
              <a:rPr lang="en-US" altLang="ko-KR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간혹 구매 물품에 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도난방지택이</a:t>
            </a: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제거되지 않거나</a:t>
            </a:r>
            <a:r>
              <a:rPr lang="en-US" altLang="ko-KR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타 매장 물품을 가지고 입장할 시에 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경보음이</a:t>
            </a: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울릴 수 있습니다</a:t>
            </a:r>
            <a:r>
              <a:rPr lang="en-US" altLang="ko-KR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8667776"/>
            <a:ext cx="1785950" cy="75625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 의류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357982" cy="973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0206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여름 상의</a:t>
            </a:r>
            <a:endParaRPr lang="en-US" altLang="ko-KR" sz="8800" b="1" dirty="0" smtClean="0">
              <a:solidFill>
                <a:srgbClr val="00206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8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0541FF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1,000</a:t>
            </a:r>
            <a:r>
              <a:rPr lang="ko-KR" altLang="en-US" sz="9600" b="1" dirty="0" smtClean="0">
                <a:solidFill>
                  <a:srgbClr val="0541FF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원</a:t>
            </a:r>
            <a:endParaRPr lang="en-US" altLang="ko-KR" sz="9600" b="1" dirty="0" smtClean="0">
              <a:latin typeface="HY헤드라인M" pitchFamily="18" charset="-127"/>
              <a:ea typeface="HY헤드라인M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 </a:t>
            </a:r>
            <a:r>
              <a:rPr lang="ko-KR" altLang="en-US" sz="66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환불 불가</a:t>
            </a:r>
            <a:endParaRPr lang="en-US" altLang="ko-KR" sz="66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8524900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66" y="2024043"/>
            <a:ext cx="6072230" cy="62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롯데홈쇼핑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 의류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50% </a:t>
            </a: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 상품으로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</a:t>
            </a:r>
            <a:r>
              <a:rPr lang="ko-KR" altLang="en-US" sz="28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신중한 구매를 부탁 드립니다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0284" y="8667776"/>
            <a:ext cx="2240406" cy="94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 의류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357982" cy="9730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0206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여름원피스</a:t>
            </a:r>
            <a:endParaRPr lang="en-US" altLang="ko-KR" sz="8800" b="1" dirty="0" smtClean="0">
              <a:solidFill>
                <a:srgbClr val="00206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8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0541FF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1,500</a:t>
            </a:r>
            <a:r>
              <a:rPr lang="ko-KR" altLang="en-US" sz="9600" b="1" dirty="0" smtClean="0">
                <a:solidFill>
                  <a:srgbClr val="0541FF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원</a:t>
            </a:r>
            <a:endParaRPr lang="en-US" altLang="ko-KR" sz="9600" b="1" dirty="0" smtClean="0">
              <a:latin typeface="HY헤드라인M" pitchFamily="18" charset="-127"/>
              <a:ea typeface="HY헤드라인M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 환불 불가</a:t>
            </a:r>
            <a:endParaRPr lang="en-US" altLang="ko-KR" sz="66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8524900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158192" cy="1794791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620688" y="4880992"/>
            <a:ext cx="5976664" cy="27363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2656" y="1928664"/>
            <a:ext cx="6525344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80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4000" b="1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ko-KR" altLang="en-US" sz="7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80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</a:t>
            </a:r>
            <a:r>
              <a:rPr lang="en-US" altLang="ko-KR" sz="8000" b="1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>
              <a:spcBef>
                <a:spcPts val="2000"/>
              </a:spcBef>
            </a:pPr>
            <a:r>
              <a:rPr lang="ko-KR" altLang="en-US" sz="8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무신사</a:t>
            </a:r>
            <a:r>
              <a:rPr lang="ko-KR" altLang="en-US" sz="8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특별 </a:t>
            </a:r>
            <a:r>
              <a:rPr lang="ko-KR" altLang="en-US" sz="8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기증전</a:t>
            </a:r>
            <a:endParaRPr lang="en-US" altLang="ko-KR" sz="8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행사일 구매한 모든 물건은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  <a:buFontTx/>
              <a:buChar char="-"/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r>
              <a:rPr lang="en-US" altLang="ko-KR" sz="44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44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환불 불가 합니다</a:t>
            </a:r>
            <a:r>
              <a:rPr lang="en-US" altLang="ko-KR" sz="44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44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168" y="9210247"/>
            <a:ext cx="1643074" cy="695753"/>
          </a:xfrm>
          <a:prstGeom prst="rect">
            <a:avLst/>
          </a:prstGeom>
          <a:noFill/>
        </p:spPr>
      </p:pic>
      <p:pic>
        <p:nvPicPr>
          <p:cNvPr id="10" name="그림 9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72200" y="2072680"/>
            <a:ext cx="6530335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-171400" y="344488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274" y="6465168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440832"/>
            <a:ext cx="6858000" cy="3154861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96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쿠쿠</a:t>
            </a: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6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무회전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918"/>
              </a:spcBef>
            </a:pP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전자레인지</a:t>
            </a:r>
            <a:endParaRPr lang="ko-KR" altLang="en-US" sz="96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 의류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357982" cy="99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0541FF"/>
                </a:solidFill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여름 신발</a:t>
            </a:r>
            <a:endParaRPr lang="en-US" altLang="ko-KR" sz="9600" b="1" dirty="0" smtClean="0">
              <a:solidFill>
                <a:srgbClr val="0541FF"/>
              </a:solidFill>
              <a:latin typeface="나눔고딕 ExtraBold" pitchFamily="50" charset="-127"/>
              <a:ea typeface="나눔고딕 ExtraBold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8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50%</a:t>
            </a:r>
            <a:r>
              <a:rPr lang="en-US" altLang="ko-KR" sz="9600" b="1" dirty="0" smtClean="0">
                <a:solidFill>
                  <a:srgbClr val="0541FF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 </a:t>
            </a:r>
            <a:r>
              <a:rPr lang="ko-KR" altLang="en-US" sz="9600" b="1" dirty="0" smtClean="0">
                <a:solidFill>
                  <a:srgbClr val="0541FF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할인</a:t>
            </a:r>
            <a:endParaRPr lang="en-US" altLang="ko-KR" sz="9600" b="1" dirty="0" smtClean="0">
              <a:solidFill>
                <a:srgbClr val="0541FF"/>
              </a:solidFill>
              <a:latin typeface="HY헤드라인M" pitchFamily="18" charset="-127"/>
              <a:ea typeface="HY헤드라인M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← </a:t>
            </a:r>
            <a:r>
              <a:rPr lang="ko-KR" altLang="en-US" sz="5400" b="1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 환불불가</a:t>
            </a:r>
            <a:endParaRPr lang="en-US" altLang="ko-KR" sz="54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8524900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선물세트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854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err="1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아름다운선물</a:t>
            </a:r>
            <a:endParaRPr lang="en-US" altLang="ko-KR" sz="72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err="1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아름다운나눔</a:t>
            </a:r>
            <a:endParaRPr lang="en-US" altLang="ko-KR" sz="72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대량 주문 가능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만원이상 무료배송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8698026"/>
            <a:ext cx="1714512" cy="72600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8" y="4953000"/>
            <a:ext cx="1643074" cy="1601790"/>
          </a:xfrm>
          <a:prstGeom prst="rect">
            <a:avLst/>
          </a:prstGeom>
        </p:spPr>
      </p:pic>
      <p:sp>
        <p:nvSpPr>
          <p:cNvPr id="11" name="모서리가 둥근 사각형 설명선 10"/>
          <p:cNvSpPr/>
          <p:nvPr/>
        </p:nvSpPr>
        <p:spPr>
          <a:xfrm>
            <a:off x="2786058" y="5167314"/>
            <a:ext cx="3286148" cy="857256"/>
          </a:xfrm>
          <a:prstGeom prst="wedgeRoundRectCallout">
            <a:avLst>
              <a:gd name="adj1" fmla="val -67816"/>
              <a:gd name="adj2" fmla="val -33500"/>
              <a:gd name="adj3" fmla="val 16667"/>
            </a:avLst>
          </a:prstGeom>
          <a:solidFill>
            <a:schemeClr val="accent6"/>
          </a:solidFill>
          <a:ln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매니저에게 문의해주세요</a:t>
            </a:r>
            <a:r>
              <a:rPr lang="en-US" altLang="ko-KR" b="1" dirty="0" smtClean="0">
                <a:solidFill>
                  <a:schemeClr val="tx1"/>
                </a:solidFill>
              </a:rPr>
              <a:t>~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44971" y="4760640"/>
            <a:ext cx="15680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장지영 </a:t>
            </a:r>
            <a:r>
              <a:rPr lang="en-US" altLang="ko-KR" dirty="0" smtClean="0"/>
              <a:t>10-9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024042"/>
            <a:ext cx="6143668" cy="998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도서특별전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아동도서 포함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+</a:t>
            </a:r>
          </a:p>
          <a:p>
            <a:pPr algn="ctr">
              <a:spcBef>
                <a:spcPts val="2000"/>
              </a:spcBef>
            </a:pPr>
            <a:r>
              <a:rPr lang="ko-KR" altLang="en-US" sz="88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아동의류전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품목 </a:t>
            </a:r>
            <a:r>
              <a:rPr lang="ko-KR" altLang="en-US" sz="28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60" y="8992152"/>
            <a:ext cx="1643074" cy="695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천사특별전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구매천사님들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내게는 쓸모 없지만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 가능한 물건을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기부해 주세요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기부해주신 물품을 </a:t>
            </a:r>
            <a:endParaRPr lang="en-US" altLang="ko-KR" sz="48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모아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천사특별전</a:t>
            </a: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endParaRPr lang="en-US" altLang="ko-KR" sz="48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진행합니다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800" b="1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</a:t>
            </a:r>
            <a:endParaRPr lang="en-US" altLang="ko-KR" sz="4800" b="1" dirty="0" smtClean="0"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6" y="8931652"/>
            <a:ext cx="1472748" cy="59337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천사특별전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활동천사님들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내게는 쓸모 없지만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 가능한 물건을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기부해 주세요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기부해주신 물품을 </a:t>
            </a:r>
            <a:endParaRPr lang="en-US" altLang="ko-KR" sz="48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모아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천사특별전</a:t>
            </a: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endParaRPr lang="en-US" altLang="ko-KR" sz="48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진행합니다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800" b="1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</a:t>
            </a:r>
            <a:endParaRPr lang="en-US" altLang="ko-KR" sz="4800" b="1" dirty="0" smtClean="0"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6" y="8931652"/>
            <a:ext cx="1472748" cy="59337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66" y="2381233"/>
            <a:ext cx="6143668" cy="943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슈펜특별전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4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이랜드</a:t>
            </a: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SHOOPEN)</a:t>
            </a: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품목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46" y="8953528"/>
            <a:ext cx="1714512" cy="695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천사특별전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86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4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활동천사</a:t>
            </a: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김옥자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님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</a:t>
            </a:r>
            <a:r>
              <a:rPr lang="ko-KR" altLang="en-US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간 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1,393</a:t>
            </a:r>
            <a:r>
              <a:rPr lang="ko-KR" altLang="en-US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 활동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재능기부 물품 </a:t>
            </a:r>
            <a:endParaRPr lang="en-US" altLang="ko-KR" sz="4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000" b="1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 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</a:t>
            </a:r>
            <a:r>
              <a:rPr lang="ko-KR" altLang="en-US" sz="4000" b="1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 smtClean="0"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</a:t>
            </a:r>
          </a:p>
          <a:p>
            <a:pPr algn="ctr">
              <a:spcBef>
                <a:spcPts val="2000"/>
              </a:spcBef>
            </a:pPr>
            <a:r>
              <a:rPr lang="ko-KR" altLang="en-US" sz="32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파우치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(</a:t>
            </a:r>
            <a:r>
              <a:rPr lang="ko-KR" altLang="en-US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소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/</a:t>
            </a:r>
            <a:r>
              <a:rPr lang="ko-KR" altLang="en-US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대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) 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itchFamily="2" charset="2"/>
              </a:rPr>
              <a:t>2,500~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32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슬리퍼 </a:t>
            </a:r>
            <a:r>
              <a:rPr lang="en-US" altLang="ko-KR" sz="3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3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3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양면 가방 </a:t>
            </a:r>
            <a:r>
              <a:rPr lang="en-US" altLang="ko-KR" sz="3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5,500</a:t>
            </a:r>
            <a:r>
              <a:rPr lang="ko-KR" altLang="en-US" sz="3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3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6" y="8667776"/>
            <a:ext cx="2152693" cy="86733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의류특별전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의류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524900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의류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95480"/>
            <a:ext cx="6357982" cy="9151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16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err="1" smtClean="0">
                <a:solidFill>
                  <a:srgbClr val="0541FF"/>
                </a:solidFill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리복</a:t>
            </a:r>
            <a:r>
              <a:rPr lang="ko-KR" altLang="en-US" sz="9600" b="1" dirty="0" smtClean="0">
                <a:solidFill>
                  <a:srgbClr val="0541FF"/>
                </a:solidFill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 </a:t>
            </a:r>
            <a:r>
              <a:rPr lang="ko-KR" altLang="en-US" sz="9600" b="1" dirty="0" err="1" smtClean="0">
                <a:solidFill>
                  <a:srgbClr val="0541FF"/>
                </a:solidFill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롱패딩</a:t>
            </a:r>
            <a:endParaRPr lang="en-US" altLang="ko-KR" sz="9600" b="1" dirty="0" smtClean="0">
              <a:solidFill>
                <a:srgbClr val="0541FF"/>
              </a:solidFill>
              <a:latin typeface="나눔고딕 ExtraBold" pitchFamily="50" charset="-127"/>
              <a:ea typeface="나눔고딕 ExtraBold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8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30,000</a:t>
            </a:r>
            <a:r>
              <a:rPr lang="ko-KR" altLang="en-US" sz="8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원</a:t>
            </a:r>
            <a:endParaRPr lang="en-US" altLang="ko-KR" sz="900" dirty="0" smtClean="0">
              <a:solidFill>
                <a:srgbClr val="0541FF"/>
              </a:solidFill>
              <a:latin typeface="HY헤드라인M" pitchFamily="18" charset="-127"/>
              <a:ea typeface="HY헤드라인M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5400" b="1" u="sng" dirty="0" smtClean="0">
                <a:solidFill>
                  <a:srgbClr val="FF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교환 환불불가</a:t>
            </a:r>
            <a:endParaRPr lang="en-US" altLang="ko-KR" sz="5400" b="1" u="sng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8382024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 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754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err="1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슈펜</a:t>
            </a:r>
            <a:r>
              <a:rPr lang="ko-KR" altLang="en-US" sz="72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아동화</a:t>
            </a:r>
            <a:endParaRPr lang="en-US" altLang="ko-KR" sz="72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 </a:t>
            </a:r>
            <a:r>
              <a:rPr lang="en-US" altLang="ko-KR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72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8698026"/>
            <a:ext cx="1714512" cy="72600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6" y="6881826"/>
            <a:ext cx="2491493" cy="2428892"/>
          </a:xfrm>
          <a:prstGeom prst="rect">
            <a:avLst/>
          </a:prstGeom>
        </p:spPr>
      </p:pic>
      <p:sp>
        <p:nvSpPr>
          <p:cNvPr id="11" name="모서리가 둥근 사각형 설명선 10"/>
          <p:cNvSpPr/>
          <p:nvPr/>
        </p:nvSpPr>
        <p:spPr>
          <a:xfrm>
            <a:off x="2357430" y="5095876"/>
            <a:ext cx="3929090" cy="1714512"/>
          </a:xfrm>
          <a:prstGeom prst="wedgeRoundRectCallout">
            <a:avLst>
              <a:gd name="adj1" fmla="val -63436"/>
              <a:gd name="adj2" fmla="val 40076"/>
              <a:gd name="adj3" fmla="val 16667"/>
            </a:avLst>
          </a:prstGeom>
          <a:solidFill>
            <a:schemeClr val="accent6"/>
          </a:solidFill>
          <a:ln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사이즈는 진열된 것이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 전부입니다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~</a:t>
            </a: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발에 맞으면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득템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찬스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!! 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440832"/>
            <a:ext cx="6858000" cy="131589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화장품 냉장고</a:t>
            </a:r>
            <a:endParaRPr lang="ko-KR" altLang="en-US" sz="80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 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8284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털실 한 개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500</a:t>
            </a:r>
            <a:r>
              <a:rPr lang="ko-KR" altLang="en-US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9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699" y="8453462"/>
            <a:ext cx="2292069" cy="970567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38950"/>
            <a:ext cx="2955558" cy="2881298"/>
          </a:xfrm>
          <a:prstGeom prst="rect">
            <a:avLst/>
          </a:prstGeom>
        </p:spPr>
      </p:pic>
      <p:sp>
        <p:nvSpPr>
          <p:cNvPr id="11" name="모서리가 둥근 사각형 설명선 10"/>
          <p:cNvSpPr/>
          <p:nvPr/>
        </p:nvSpPr>
        <p:spPr>
          <a:xfrm>
            <a:off x="2285992" y="5595942"/>
            <a:ext cx="4357718" cy="1285884"/>
          </a:xfrm>
          <a:prstGeom prst="wedgeRoundRectCallout">
            <a:avLst>
              <a:gd name="adj1" fmla="val -36848"/>
              <a:gd name="adj2" fmla="val 92046"/>
              <a:gd name="adj3" fmla="val 16667"/>
            </a:avLst>
          </a:prstGeom>
          <a:solidFill>
            <a:srgbClr val="F0EA00"/>
          </a:solidFill>
          <a:ln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저렴한 뜨개실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로</a:t>
            </a:r>
            <a:r>
              <a:rPr lang="ko-KR" altLang="en-US" sz="3200" b="1" dirty="0" smtClean="0">
                <a:solidFill>
                  <a:schemeClr val="tx1"/>
                </a:solidFill>
              </a:rPr>
              <a:t> 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뜨개질을 시작해 보세요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!! 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 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572272" cy="791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탄산음료</a:t>
            </a:r>
            <a:endParaRPr lang="en-US" altLang="ko-KR" sz="72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</a:t>
            </a:r>
            <a:r>
              <a:rPr lang="en-US" altLang="ko-KR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1.000</a:t>
            </a:r>
            <a:r>
              <a:rPr lang="ko-KR" altLang="en-US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9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699" y="8453462"/>
            <a:ext cx="2292069" cy="970567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38950"/>
            <a:ext cx="2955558" cy="2881298"/>
          </a:xfrm>
          <a:prstGeom prst="rect">
            <a:avLst/>
          </a:prstGeom>
        </p:spPr>
      </p:pic>
      <p:sp>
        <p:nvSpPr>
          <p:cNvPr id="11" name="모서리가 둥근 사각형 설명선 10"/>
          <p:cNvSpPr/>
          <p:nvPr/>
        </p:nvSpPr>
        <p:spPr>
          <a:xfrm>
            <a:off x="2285992" y="5595942"/>
            <a:ext cx="4357718" cy="1285884"/>
          </a:xfrm>
          <a:prstGeom prst="wedgeRoundRectCallout">
            <a:avLst>
              <a:gd name="adj1" fmla="val -36848"/>
              <a:gd name="adj2" fmla="val 92046"/>
              <a:gd name="adj3" fmla="val 16667"/>
            </a:avLst>
          </a:prstGeom>
          <a:solidFill>
            <a:srgbClr val="F0EA00"/>
          </a:solidFill>
          <a:ln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</a:rPr>
              <a:t>어머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!!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이건 꼭 사야쥐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~ 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 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754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err="1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줌마</a:t>
            </a:r>
            <a:r>
              <a:rPr lang="ko-KR" altLang="en-US" sz="72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운동복</a:t>
            </a:r>
            <a:endParaRPr lang="en-US" altLang="ko-KR" sz="72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모두 </a:t>
            </a:r>
            <a:r>
              <a:rPr lang="en-US" altLang="ko-KR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72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8698026"/>
            <a:ext cx="1714512" cy="72600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6" y="6881826"/>
            <a:ext cx="2491493" cy="2428892"/>
          </a:xfrm>
          <a:prstGeom prst="rect">
            <a:avLst/>
          </a:prstGeom>
        </p:spPr>
      </p:pic>
      <p:sp>
        <p:nvSpPr>
          <p:cNvPr id="11" name="모서리가 둥근 사각형 설명선 10"/>
          <p:cNvSpPr/>
          <p:nvPr/>
        </p:nvSpPr>
        <p:spPr>
          <a:xfrm>
            <a:off x="2357430" y="5095876"/>
            <a:ext cx="3929090" cy="1714512"/>
          </a:xfrm>
          <a:prstGeom prst="wedgeRoundRectCallout">
            <a:avLst>
              <a:gd name="adj1" fmla="val -63436"/>
              <a:gd name="adj2" fmla="val 40076"/>
              <a:gd name="adj3" fmla="val 16667"/>
            </a:avLst>
          </a:prstGeom>
          <a:solidFill>
            <a:schemeClr val="accent6"/>
          </a:solidFill>
          <a:ln>
            <a:solidFill>
              <a:srgbClr val="83C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건강한 몸과 마음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오늘부터 운동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!! 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GS</a:t>
            </a: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물품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524900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66" y="2024043"/>
            <a:ext cx="6072230" cy="642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GS</a:t>
            </a: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홈쇼핑 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 의류 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 상품으로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</a:t>
            </a:r>
            <a:r>
              <a:rPr lang="ko-KR" altLang="en-US" sz="28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신중한 구매를 부탁 드립니다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0284" y="8667776"/>
            <a:ext cx="2240406" cy="94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 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618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9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6" y="8698026"/>
            <a:ext cx="1714512" cy="72600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2" name="그림 11" descr="KakaoTalk_20211104_104819474_01.jpg"/>
          <p:cNvPicPr>
            <a:picLocks noChangeAspect="1"/>
          </p:cNvPicPr>
          <p:nvPr/>
        </p:nvPicPr>
        <p:blipFill>
          <a:blip r:embed="rId5" cstate="print"/>
          <a:srcRect l="7547" t="12255" b="71293"/>
          <a:stretch>
            <a:fillRect/>
          </a:stretch>
        </p:blipFill>
        <p:spPr>
          <a:xfrm>
            <a:off x="424639" y="2024042"/>
            <a:ext cx="6084131" cy="1500198"/>
          </a:xfrm>
          <a:prstGeom prst="rect">
            <a:avLst/>
          </a:prstGeom>
        </p:spPr>
      </p:pic>
      <p:pic>
        <p:nvPicPr>
          <p:cNvPr id="14" name="그림 13" descr="KakaoTalk_20211104_104819474_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784" y="3381364"/>
            <a:ext cx="5823534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의류 </a:t>
            </a:r>
            <a:endParaRPr lang="en-US" altLang="ko-KR" sz="2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524900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5" y="0"/>
            <a:ext cx="6530335" cy="206727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6" y="166746"/>
            <a:ext cx="3370283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85728" y="2166919"/>
            <a:ext cx="6143668" cy="878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좋은 물건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날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524900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CJ</a:t>
            </a: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물품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524900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9941" y="2288704"/>
            <a:ext cx="684872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살짝 누르면 귀가 쫑</a:t>
            </a:r>
            <a:r>
              <a:rPr lang="en-US" altLang="ko-KR" sz="4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4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긋</a:t>
            </a:r>
            <a:r>
              <a:rPr lang="en-US" altLang="ko-KR" sz="4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en-US" altLang="ko-KR" sz="66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어린이 방한모자 </a:t>
            </a:r>
            <a:endParaRPr lang="en-US" altLang="ko-KR" sz="6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 </a:t>
            </a: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4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5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8810652"/>
            <a:ext cx="1871639" cy="792538"/>
          </a:xfrm>
          <a:prstGeom prst="rect">
            <a:avLst/>
          </a:prstGeom>
          <a:noFill/>
        </p:spPr>
      </p:pic>
      <p:pic>
        <p:nvPicPr>
          <p:cNvPr id="10" name="그림 9" descr="KakaoTalk_20211121_193104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04" y="2095480"/>
            <a:ext cx="2653412" cy="3714776"/>
          </a:xfrm>
          <a:prstGeom prst="rect">
            <a:avLst/>
          </a:prstGeom>
        </p:spPr>
      </p:pic>
      <p:pic>
        <p:nvPicPr>
          <p:cNvPr id="11" name="그림 10" descr="KakaoTalk_20211121_193104827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86" y="2309794"/>
            <a:ext cx="3394348" cy="32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65,000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296816"/>
            <a:ext cx="6858000" cy="204686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6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제스파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918"/>
              </a:spcBef>
            </a:pPr>
            <a:r>
              <a:rPr lang="ko-KR" altLang="en-US" sz="6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퓨어넥</a:t>
            </a:r>
            <a:r>
              <a:rPr lang="en-US" altLang="ko-KR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마사지기</a:t>
            </a:r>
            <a:endParaRPr lang="ko-KR" altLang="en-US" sz="60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2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입고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309794"/>
            <a:ext cx="6357982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12000" b="1" dirty="0" smtClean="0">
                <a:solidFill>
                  <a:srgbClr val="0541FF"/>
                </a:solidFill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아동용</a:t>
            </a:r>
            <a:endParaRPr lang="en-US" altLang="ko-KR" sz="12000" b="1" dirty="0" smtClean="0">
              <a:solidFill>
                <a:srgbClr val="0541FF"/>
              </a:solidFill>
              <a:latin typeface="나눔고딕 ExtraBold" pitchFamily="50" charset="-127"/>
              <a:ea typeface="나눔고딕 ExtraBold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err="1" smtClean="0">
                <a:solidFill>
                  <a:srgbClr val="0541FF"/>
                </a:solidFill>
                <a:latin typeface="나눔고딕 ExtraBold" pitchFamily="50" charset="-127"/>
                <a:ea typeface="나눔고딕 ExtraBold" pitchFamily="50" charset="-127"/>
                <a:cs typeface="함초롬돋움" pitchFamily="18" charset="-127"/>
              </a:rPr>
              <a:t>겨울아우터</a:t>
            </a:r>
            <a:endParaRPr lang="en-US" altLang="ko-KR" sz="9600" b="1" dirty="0" smtClean="0">
              <a:solidFill>
                <a:srgbClr val="0541FF"/>
              </a:solidFill>
              <a:latin typeface="나눔고딕 ExtraBold" pitchFamily="50" charset="-127"/>
              <a:ea typeface="나눔고딕 ExtraBold" pitchFamily="50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1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lang="en-US" altLang="ko-KR" sz="1800" b="1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←</a:t>
            </a:r>
            <a:r>
              <a:rPr lang="ko-KR" altLang="en-US" sz="6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아동 의류</a:t>
            </a:r>
            <a:r>
              <a:rPr lang="ko-KR" altLang="en-US" sz="96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→</a:t>
            </a:r>
            <a:endParaRPr lang="en-US" altLang="ko-KR" sz="5400" b="1" dirty="0" smtClean="0">
              <a:solidFill>
                <a:srgbClr val="FF0000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8524900"/>
            <a:ext cx="2209052" cy="935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4664" y="2072680"/>
            <a:ext cx="59766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en-US" altLang="ko-KR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60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역시즌</a:t>
            </a: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특가</a:t>
            </a:r>
            <a:r>
              <a:rPr lang="en-US" altLang="ko-KR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!!</a:t>
            </a:r>
          </a:p>
          <a:p>
            <a:pPr algn="ctr">
              <a:spcBef>
                <a:spcPts val="2000"/>
              </a:spcBef>
            </a:pPr>
            <a:r>
              <a:rPr lang="ko-KR" altLang="en-US" sz="6600" b="1" u="sng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아디다스</a:t>
            </a: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u="sng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트레이닝 세트</a:t>
            </a:r>
            <a:endParaRPr lang="en-US" altLang="ko-KR" sz="6600" b="1" u="sng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얇은 기모</a:t>
            </a:r>
            <a:r>
              <a:rPr lang="en-US" altLang="ko-KR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 운동복</a:t>
            </a:r>
            <a:r>
              <a:rPr lang="en-US" altLang="ko-KR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 </a:t>
            </a:r>
            <a:r>
              <a:rPr lang="en-US" altLang="ko-KR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7,500</a:t>
            </a:r>
            <a:r>
              <a:rPr lang="ko-KR" altLang="en-US" sz="48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48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 불가합니다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5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8810652"/>
            <a:ext cx="1871639" cy="79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고맙습니다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24043"/>
            <a:ext cx="6429420" cy="859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자연유치원</a:t>
            </a:r>
            <a:r>
              <a:rPr lang="en-US" altLang="ko-KR" sz="4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(5~7</a:t>
            </a:r>
            <a:r>
              <a:rPr lang="ko-KR" altLang="en-US" sz="4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</a:t>
            </a:r>
            <a:r>
              <a:rPr lang="en-US" altLang="ko-KR" sz="4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>
              <a:spcBef>
                <a:spcPts val="2000"/>
              </a:spcBef>
            </a:pPr>
            <a:r>
              <a:rPr lang="en-US" altLang="ko-KR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98</a:t>
            </a: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명의 친구들</a:t>
            </a:r>
            <a:r>
              <a:rPr lang="ko-KR" altLang="en-US" sz="4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endParaRPr lang="en-US" altLang="ko-KR" sz="44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소중한 물품</a:t>
            </a:r>
            <a:r>
              <a:rPr lang="en-US" altLang="ko-KR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의류</a:t>
            </a:r>
            <a:r>
              <a:rPr lang="en-US" altLang="ko-KR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230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여점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잡화 </a:t>
            </a:r>
            <a:r>
              <a:rPr lang="en-US" altLang="ko-KR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여점</a:t>
            </a:r>
            <a:r>
              <a:rPr lang="en-US" altLang="ko-KR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</a:t>
            </a:r>
            <a:r>
              <a:rPr lang="en-US" altLang="ko-KR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여권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해주셨습니다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고맙습니다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8" y="8739214"/>
            <a:ext cx="2292997" cy="923862"/>
          </a:xfrm>
          <a:prstGeom prst="rect">
            <a:avLst/>
          </a:prstGeom>
          <a:noFill/>
        </p:spPr>
      </p:pic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90" y="8310586"/>
            <a:ext cx="1392304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의류특별전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발열체크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의류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8524900"/>
            <a:ext cx="2428892" cy="102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99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10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홈플러스</a:t>
            </a:r>
            <a:endParaRPr lang="en-US" altLang="ko-KR" sz="10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10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 </a:t>
            </a:r>
            <a:endParaRPr lang="en-US" altLang="ko-KR" sz="10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 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080-340-6003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물품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4" y="8882090"/>
            <a:ext cx="1928826" cy="816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현대백화점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ko-KR" altLang="en-US" sz="4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</a:t>
            </a:r>
            <a:endParaRPr lang="en-US" altLang="ko-KR" sz="4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겨울특별전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 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080-340-6003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물품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4" y="8882090"/>
            <a:ext cx="1928826" cy="816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 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215106" cy="1170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8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이지락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(460ml * 3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전자레인지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냉동실 사용가능</a:t>
            </a:r>
            <a:endParaRPr lang="en-US" altLang="ko-KR" sz="24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spcBef>
                <a:spcPts val="2000"/>
              </a:spcBef>
            </a:pPr>
            <a:r>
              <a:rPr lang="ko-KR" altLang="en-US" sz="40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</a:t>
            </a:r>
            <a:r>
              <a:rPr lang="ko-KR" altLang="en-US" sz="60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0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1,500</a:t>
            </a:r>
            <a:r>
              <a:rPr lang="ko-KR" altLang="en-US" sz="60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spcBef>
                <a:spcPts val="2000"/>
              </a:spcBef>
            </a:pPr>
            <a:r>
              <a:rPr lang="ko-KR" altLang="en-US" sz="3200" b="1" strike="sngStrike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시중 판매가 </a:t>
            </a:r>
            <a:r>
              <a:rPr lang="en-US" altLang="ko-KR" sz="3200" b="1" strike="sngStrike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4,600</a:t>
            </a:r>
            <a:r>
              <a:rPr lang="ko-KR" altLang="en-US" sz="3200" b="1" strike="sngStrike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3200" b="1" strike="sngStrike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9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4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8" y="8882090"/>
            <a:ext cx="1928826" cy="81675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714500" y="4445169"/>
            <a:ext cx="3429000" cy="494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ko-KR" altLang="en-US" sz="20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171" y="7810520"/>
            <a:ext cx="1857388" cy="18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449600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7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고맙습니다</a:t>
            </a:r>
            <a:endParaRPr lang="ko-KR" altLang="en-US" sz="7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290" y="2024043"/>
            <a:ext cx="6429420" cy="85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시흥 </a:t>
            </a:r>
            <a:r>
              <a:rPr lang="ko-KR" altLang="en-US" sz="66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아름유치원</a:t>
            </a: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친구들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4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소중한 물품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의류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130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여점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잡화 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</a:t>
            </a:r>
            <a:r>
              <a:rPr lang="ko-KR" altLang="en-US" sz="28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여점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28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기부금 </a:t>
            </a:r>
            <a:r>
              <a:rPr lang="en-US" altLang="ko-KR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75,520</a:t>
            </a: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ko-KR" altLang="en-US" sz="36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ko-KR" altLang="en-US" sz="3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기부</a:t>
            </a:r>
            <a:r>
              <a:rPr lang="ko-KR" altLang="en-US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해주셨습니다</a:t>
            </a:r>
            <a:r>
              <a:rPr lang="en-US" altLang="ko-KR" sz="4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고맙습니다</a:t>
            </a:r>
            <a:r>
              <a:rPr lang="en-US" altLang="ko-KR" sz="5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000" b="1" dirty="0" smtClean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8" y="8739214"/>
            <a:ext cx="2292997" cy="923862"/>
          </a:xfrm>
          <a:prstGeom prst="rect">
            <a:avLst/>
          </a:prstGeom>
          <a:noFill/>
        </p:spPr>
      </p:pic>
      <p:pic>
        <p:nvPicPr>
          <p:cNvPr id="10" name="그림 9" descr="텀블러릴라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90" y="8239148"/>
            <a:ext cx="1465583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1033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가방</a:t>
            </a:r>
            <a:r>
              <a:rPr lang="en-US" altLang="ko-KR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신발 특별전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 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080-340-6003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잡화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22" y="8912340"/>
            <a:ext cx="1857388" cy="78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0648" y="1928664"/>
            <a:ext cx="6143668" cy="9961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CJ</a:t>
            </a: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대한통운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72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방문등록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장바구니 지참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물품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8913440"/>
            <a:ext cx="1899939" cy="804521"/>
          </a:xfrm>
          <a:prstGeom prst="rect">
            <a:avLst/>
          </a:prstGeom>
          <a:noFill/>
        </p:spPr>
      </p:pic>
      <p:pic>
        <p:nvPicPr>
          <p:cNvPr id="9" name="그림 8" descr="행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1" y="-1"/>
            <a:ext cx="6479722" cy="18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296816"/>
            <a:ext cx="6858000" cy="208533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3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원목도마</a:t>
            </a:r>
            <a:endParaRPr lang="ko-KR" altLang="en-US" sz="130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8997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10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CJ</a:t>
            </a:r>
            <a:r>
              <a:rPr lang="ko-KR" altLang="en-US" sz="10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 </a:t>
            </a:r>
            <a:endParaRPr lang="en-US" altLang="ko-KR" sz="10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1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장바구니를 준비해주세요</a:t>
            </a:r>
            <a:endPara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3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물품은 </a:t>
            </a:r>
            <a:endPara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32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 불가합니다</a:t>
            </a:r>
            <a:r>
              <a:rPr lang="en-US" altLang="ko-KR" sz="32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32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864" y="8553400"/>
            <a:ext cx="2284876" cy="96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상품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9941" y="2288704"/>
            <a:ext cx="6848726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6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24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비누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1,000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*4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손소독겔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*2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4,500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항균워시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3,500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마스크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소독티슈 </a:t>
            </a:r>
            <a:r>
              <a:rPr lang="en-US" altLang="ko-KR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2,500</a:t>
            </a:r>
            <a:r>
              <a:rPr lang="ko-KR" altLang="en-US" sz="24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endParaRPr lang="en-US" altLang="ko-KR" sz="24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원가 </a:t>
            </a:r>
            <a:r>
              <a:rPr lang="en-US" altLang="ko-KR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20,000</a:t>
            </a:r>
            <a:r>
              <a:rPr lang="ko-KR" altLang="en-US" sz="2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 </a:t>
            </a:r>
            <a:r>
              <a:rPr lang="en-US" altLang="ko-KR" sz="3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4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판매가 </a:t>
            </a:r>
            <a:r>
              <a:rPr lang="en-US" altLang="ko-KR" sz="4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7,500</a:t>
            </a:r>
            <a:r>
              <a:rPr lang="ko-KR" altLang="en-US" sz="4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40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54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176" y="8985448"/>
            <a:ext cx="1368152" cy="579339"/>
          </a:xfrm>
          <a:prstGeom prst="rect">
            <a:avLst/>
          </a:prstGeom>
          <a:noFill/>
        </p:spPr>
      </p:pic>
      <p:pic>
        <p:nvPicPr>
          <p:cNvPr id="9" name="그림 8" descr="KakaoTalk_20220207_111701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4744" y="2504728"/>
            <a:ext cx="4752527" cy="4464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928664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u="sng" dirty="0" smtClean="0">
                <a:solidFill>
                  <a:srgbClr val="0541FF"/>
                </a:solidFill>
                <a:latin typeface="맑은 고딕" pitchFamily="50" charset="-127"/>
                <a:ea typeface="맑은 고딕" pitchFamily="50" charset="-127"/>
                <a:cs typeface="맑은 고딕 Semilight" pitchFamily="50" charset="-127"/>
              </a:rPr>
              <a:t>LG</a:t>
            </a:r>
            <a:r>
              <a:rPr lang="ko-KR" altLang="en-US" sz="5400" b="1" u="sng" dirty="0" smtClean="0">
                <a:solidFill>
                  <a:srgbClr val="0541FF"/>
                </a:solidFill>
                <a:latin typeface="맑은 고딕" pitchFamily="50" charset="-127"/>
                <a:ea typeface="맑은 고딕" pitchFamily="50" charset="-127"/>
                <a:cs typeface="맑은 고딕 Semilight" pitchFamily="50" charset="-127"/>
              </a:rPr>
              <a:t>생활 </a:t>
            </a:r>
            <a:r>
              <a:rPr lang="ko-KR" altLang="en-US" sz="5400" b="1" u="sng" dirty="0" err="1" smtClean="0">
                <a:solidFill>
                  <a:srgbClr val="0541FF"/>
                </a:solidFill>
                <a:latin typeface="맑은 고딕" pitchFamily="50" charset="-127"/>
                <a:ea typeface="맑은 고딕" pitchFamily="50" charset="-127"/>
                <a:cs typeface="맑은 고딕 Semilight" pitchFamily="50" charset="-127"/>
              </a:rPr>
              <a:t>손소독제세트</a:t>
            </a:r>
            <a:endParaRPr lang="ko-KR" altLang="en-US" sz="5400" b="1" u="sng" dirty="0">
              <a:solidFill>
                <a:srgbClr val="0541FF"/>
              </a:solidFill>
              <a:latin typeface="맑은 고딕" pitchFamily="50" charset="-127"/>
              <a:ea typeface="맑은 고딕" pitchFamily="50" charset="-127"/>
              <a:cs typeface="맑은 고딕 Semilight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2656" y="1784648"/>
            <a:ext cx="6525344" cy="1056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31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OEL</a:t>
            </a: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무신사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입점</a:t>
            </a:r>
            <a:r>
              <a:rPr lang="ko-KR" altLang="en-US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의류브랜드</a:t>
            </a:r>
            <a:r>
              <a:rPr lang="en-US" altLang="ko-KR" sz="4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  <a:buFontTx/>
              <a:buChar char="-"/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**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행사일 판매 모든 물건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4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r>
              <a:rPr lang="en-US" altLang="ko-KR" sz="4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4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환불 불가</a:t>
            </a:r>
            <a:endParaRPr lang="en-US" altLang="ko-KR" sz="4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9129464"/>
            <a:ext cx="2204864" cy="588497"/>
          </a:xfrm>
          <a:prstGeom prst="rect">
            <a:avLst/>
          </a:prstGeom>
          <a:noFill/>
        </p:spPr>
      </p:pic>
      <p:pic>
        <p:nvPicPr>
          <p:cNvPr id="9" name="그림 8" descr="행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1" y="-1"/>
            <a:ext cx="6479722" cy="18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88640" y="2000672"/>
            <a:ext cx="6480720" cy="12961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71400" y="2000672"/>
            <a:ext cx="7173416" cy="970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72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관심매장등록시</a:t>
            </a:r>
            <a:endParaRPr lang="en-US" altLang="ko-KR" sz="7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겨울</a:t>
            </a:r>
            <a:r>
              <a:rPr lang="en-US" altLang="ko-KR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잡화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-50%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en-US" altLang="ko-KR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*</a:t>
            </a:r>
            <a:r>
              <a:rPr lang="ko-KR" altLang="en-US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관심매장등록 필수</a:t>
            </a:r>
            <a:endParaRPr lang="en-US" altLang="ko-KR" sz="44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ko-KR" altLang="en-US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44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일부제품</a:t>
            </a:r>
            <a:r>
              <a:rPr lang="ko-KR" altLang="en-US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한정</a:t>
            </a:r>
            <a:endParaRPr lang="en-US" altLang="ko-KR" sz="44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2000"/>
              </a:spcBef>
            </a:pPr>
            <a:r>
              <a:rPr lang="ko-KR" altLang="en-US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</a:t>
            </a:r>
            <a:r>
              <a:rPr lang="en-US" altLang="ko-KR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44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환불 불가</a:t>
            </a:r>
            <a:endParaRPr lang="en-US" altLang="ko-KR" sz="4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7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7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120" y="9129464"/>
            <a:ext cx="2204864" cy="588497"/>
          </a:xfrm>
          <a:prstGeom prst="rect">
            <a:avLst/>
          </a:prstGeom>
          <a:noFill/>
        </p:spPr>
      </p:pic>
      <p:pic>
        <p:nvPicPr>
          <p:cNvPr id="9" name="그림 8" descr="행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640" y="0"/>
            <a:ext cx="6479722" cy="18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66" y="2024043"/>
            <a:ext cx="6072230" cy="666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겨울 의류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오늘만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1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50%</a:t>
            </a:r>
            <a:endParaRPr lang="en-US" altLang="ko-KR" sz="12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</a:t>
            </a:r>
            <a:r>
              <a:rPr lang="ko-KR" altLang="en-US" sz="28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신중한 구매를 부탁 드립니다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088" y="8752806"/>
            <a:ext cx="2039602" cy="863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024043"/>
            <a:ext cx="6858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6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무신사입점</a:t>
            </a:r>
            <a:r>
              <a:rPr lang="ko-KR" altLang="en-US" sz="6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브랜드</a:t>
            </a:r>
            <a:endParaRPr lang="en-US" altLang="ko-KR" sz="6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OEL </a:t>
            </a:r>
            <a:r>
              <a:rPr lang="ko-KR" altLang="en-US" sz="88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특별전</a:t>
            </a:r>
            <a:endParaRPr lang="en-US" altLang="ko-KR" sz="88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맨투맨  </a:t>
            </a:r>
            <a:r>
              <a:rPr lang="en-US" altLang="ko-KR" sz="6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7,500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6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6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후드티</a:t>
            </a:r>
            <a:r>
              <a:rPr lang="ko-KR" altLang="en-US" sz="6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6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10,000</a:t>
            </a:r>
            <a:r>
              <a:rPr lang="ko-KR" altLang="en-US" sz="6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6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</a:t>
            </a:r>
            <a:r>
              <a:rPr lang="ko-KR" altLang="en-US" sz="28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신중한 구매를 부탁 드립니다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144" y="8985448"/>
            <a:ext cx="1751570" cy="680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66" y="2024043"/>
            <a:ext cx="6072230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오늘만</a:t>
            </a:r>
            <a:r>
              <a:rPr lang="en-US" altLang="ko-KR" sz="9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!!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임영웅 </a:t>
            </a:r>
            <a:r>
              <a:rPr lang="ko-KR" altLang="en-US" sz="8000" b="1" dirty="0" err="1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녹욕</a:t>
            </a:r>
            <a:r>
              <a:rPr lang="ko-KR" altLang="en-US" sz="80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8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</a:t>
            </a:r>
            <a:r>
              <a:rPr lang="en-US" altLang="ko-KR" sz="12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endParaRPr lang="en-US" altLang="ko-KR" sz="120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</a:t>
            </a:r>
            <a:r>
              <a:rPr lang="ko-KR" altLang="en-US" sz="28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불가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신중한 구매를 부탁 드립니다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932" y="8985447"/>
            <a:ext cx="1749156" cy="740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1234" y="428222"/>
            <a:ext cx="6600046" cy="110045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>
              <a:spcBef>
                <a:spcPts val="918"/>
              </a:spcBef>
            </a:pPr>
            <a:r>
              <a:rPr lang="ko-KR" altLang="en-US" sz="6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 안내</a:t>
            </a:r>
            <a:endParaRPr lang="ko-KR" altLang="en-US" sz="6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28" y="2166919"/>
            <a:ext cx="6143668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8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16~17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ko-KR" altLang="en-US" sz="6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6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60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요일 이틀간</a:t>
            </a:r>
            <a:endParaRPr lang="en-US" altLang="ko-KR" sz="8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96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여름 가전 특별전</a:t>
            </a:r>
            <a:endParaRPr lang="en-US" altLang="ko-KR" sz="9600" b="1" dirty="0" smtClean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행사 당일판매 모든 가전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잡화 </a:t>
            </a:r>
            <a:endParaRPr lang="en-US" altLang="ko-KR" sz="28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r>
              <a:rPr lang="ko-KR" altLang="en-US" sz="2800" b="1" u="sng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교환환불불가</a:t>
            </a:r>
            <a:endParaRPr lang="en-US" altLang="ko-KR" sz="2800" b="1" u="sng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Bef>
                <a:spcPts val="2000"/>
              </a:spcBef>
            </a:pPr>
            <a:endParaRPr lang="en-US" altLang="ko-KR" sz="8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22" y="8912340"/>
            <a:ext cx="1857388" cy="78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5350" y="6119644"/>
            <a:ext cx="6848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￦</a:t>
            </a:r>
            <a:r>
              <a:rPr lang="en-US" altLang="ko-KR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40,000</a:t>
            </a:r>
            <a:r>
              <a:rPr lang="ko-KR" altLang="en-US" sz="80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</a:t>
            </a:r>
            <a:endParaRPr lang="en-US" altLang="ko-KR" sz="8000" b="1" dirty="0" smtClean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3296816"/>
            <a:ext cx="6858000" cy="2300781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죽</a:t>
            </a:r>
            <a:r>
              <a:rPr lang="en-US" altLang="ko-KR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7200" b="1" dirty="0" smtClean="0">
                <a:solidFill>
                  <a:srgbClr val="0541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이유식 제조기</a:t>
            </a:r>
            <a:endParaRPr lang="ko-KR" altLang="en-US" sz="7200" b="1" dirty="0">
              <a:solidFill>
                <a:srgbClr val="0541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pop_행사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9" y="166746"/>
            <a:ext cx="6530335" cy="1794791"/>
          </a:xfrm>
          <a:prstGeom prst="rect">
            <a:avLst/>
          </a:prstGeom>
        </p:spPr>
      </p:pic>
      <p:pic>
        <p:nvPicPr>
          <p:cNvPr id="17" name="그림 16" descr="pop_행사01.jpg"/>
          <p:cNvPicPr>
            <a:picLocks noChangeAspect="1"/>
          </p:cNvPicPr>
          <p:nvPr/>
        </p:nvPicPr>
        <p:blipFill rotWithShape="1">
          <a:blip r:embed="rId3" cstate="print"/>
          <a:srcRect l="44793" r="48206"/>
          <a:stretch/>
        </p:blipFill>
        <p:spPr>
          <a:xfrm>
            <a:off x="3487717" y="166746"/>
            <a:ext cx="2824580" cy="179479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99392" y="5817096"/>
            <a:ext cx="6848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ko-KR" altLang="en-US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￦ </a:t>
            </a:r>
            <a:r>
              <a:rPr lang="en-US" altLang="ko-KR" sz="9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5,000</a:t>
            </a:r>
          </a:p>
        </p:txBody>
      </p:sp>
      <p:pic>
        <p:nvPicPr>
          <p:cNvPr id="8" name="Picture 2" descr="D:\강_작업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7689304"/>
            <a:ext cx="3312368" cy="1402609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-27384" y="3944888"/>
            <a:ext cx="6858000" cy="134667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8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다목적 </a:t>
            </a:r>
            <a:r>
              <a:rPr lang="ko-KR" altLang="en-US" sz="82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전동솔</a:t>
            </a:r>
            <a:endParaRPr lang="ko-KR" altLang="en-US" sz="8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0648" y="344488"/>
            <a:ext cx="6480720" cy="162367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10000" b="1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새제품</a:t>
            </a:r>
            <a:endParaRPr lang="ko-KR" altLang="en-US" sz="10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9392" y="2288696"/>
            <a:ext cx="6858000" cy="1008120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>
              <a:spcBef>
                <a:spcPts val="918"/>
              </a:spcBef>
            </a:pP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욕실</a:t>
            </a:r>
            <a:r>
              <a:rPr lang="en-US" altLang="ko-KR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6000" b="1" dirty="0" smtClean="0">
                <a:solidFill>
                  <a:srgbClr val="66B82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주방</a:t>
            </a:r>
            <a:endParaRPr lang="en-US" altLang="ko-KR" sz="6000" b="1" dirty="0" smtClean="0">
              <a:solidFill>
                <a:srgbClr val="66B82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26182</TotalTime>
  <Words>1413</Words>
  <Application>Microsoft Office PowerPoint</Application>
  <PresentationFormat>A4 용지(210x297mm)</PresentationFormat>
  <Paragraphs>631</Paragraphs>
  <Slides>77</Slides>
  <Notes>60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7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user</cp:lastModifiedBy>
  <cp:revision>3184</cp:revision>
  <cp:lastPrinted>2020-03-28T02:39:51Z</cp:lastPrinted>
  <dcterms:created xsi:type="dcterms:W3CDTF">2009-04-16T08:32:20Z</dcterms:created>
  <dcterms:modified xsi:type="dcterms:W3CDTF">2023-08-16T04:13:22Z</dcterms:modified>
</cp:coreProperties>
</file>